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7"/>
    <p:restoredTop sz="94727"/>
  </p:normalViewPr>
  <p:slideViewPr>
    <p:cSldViewPr snapToGrid="0" snapToObjects="1">
      <p:cViewPr>
        <p:scale>
          <a:sx n="111" d="100"/>
          <a:sy n="111" d="100"/>
        </p:scale>
        <p:origin x="140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CBFD3-93F1-1445-8CB9-BE99CEEE9C49}" type="datetimeFigureOut">
              <a:rPr lang="en-CH" smtClean="0"/>
              <a:t>26.05.21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AA959-44E5-2C45-9B8E-A3C8CC85069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06644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weighted trimmed mean of the log expression ratios: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trims gene-wise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logfold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changes and absolute expression levels before taking the weighted average</a:t>
            </a: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edge R does not use gene lengths because assumes that when comparing that doesn’t make a difference because the factor is on both sides (gene-wise comparison)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51517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log transformed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44413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KCNK5</a:t>
            </a:r>
            <a:r>
              <a:rPr lang="en-GB" dirty="0"/>
              <a:t> &amp; 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KCND3</a:t>
            </a:r>
            <a:r>
              <a:rPr lang="en-GB" dirty="0"/>
              <a:t> : potassium channels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CDKN2B</a:t>
            </a:r>
            <a:r>
              <a:rPr lang="en-GB" dirty="0"/>
              <a:t> : cyclin dependent kinase inhibitor</a:t>
            </a:r>
          </a:p>
          <a:p>
            <a:r>
              <a:rPr lang="en-GB" dirty="0"/>
              <a:t>ZNF: </a:t>
            </a:r>
            <a:r>
              <a:rPr lang="en-GB" dirty="0" err="1"/>
              <a:t>zink</a:t>
            </a:r>
            <a:r>
              <a:rPr lang="en-GB" dirty="0"/>
              <a:t> finger</a:t>
            </a:r>
          </a:p>
          <a:p>
            <a:r>
              <a:rPr lang="en-GB" dirty="0"/>
              <a:t>NAADL: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N-acetylated alpha-linked acidic dipeptidase </a:t>
            </a:r>
          </a:p>
          <a:p>
            <a:r>
              <a:rPr lang="en-GB" dirty="0"/>
              <a:t>LRRN2: Leucine rich repeat neuronal 2</a:t>
            </a:r>
          </a:p>
          <a:p>
            <a:r>
              <a:rPr lang="en-GB" dirty="0"/>
              <a:t>TMEM: transmembrane protein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242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AA959-44E5-2C45-9B8E-A3C8CC850699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5561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20D2-CB1D-5F4F-B494-C0EB3511FC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4524E-B32F-9345-BCDF-F69CE7FEC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8787E-E6A0-0F48-94DA-17B1EC952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45F22-FC9F-AF45-AFF9-B23ECB3E6432}" type="datetime1">
              <a:rPr lang="de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66E32-7636-2F42-A8EA-B13EE600E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50D3A-E365-2342-BD29-D98EADA2D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8850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0C66C-2257-5E4C-A452-8BBF701A3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E6199E-352C-9B42-9A76-B98F20B7E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95A50-8ACE-214D-BF08-47811155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DC495-046D-684B-84A1-C614C98B5A52}" type="datetime1">
              <a:rPr lang="de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CFC48-E264-3447-BF16-445C815D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A3D20-5006-D648-A839-264DD072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4741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F143DB-664F-4B46-A36F-98DE3BB35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00091-CC34-4E40-A8A3-7368A30032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BE9D1-4C62-BA46-A127-214AA63C0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B09E7-F641-F642-B9C0-AEAAEC7A129D}" type="datetime1">
              <a:rPr lang="de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4E224-93BA-D44D-A4EF-FC0981B0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6D0B4-DF9A-6443-9BE0-B01257FA6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4970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C6550-3B26-934E-8F05-EF00F27AD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D4934-8B13-8F46-B444-F81A6AA1E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16DB8D-1322-AD4A-B9AB-98DF2CE40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E528-BABC-374B-9D1D-2EF5B8467D24}" type="datetime1">
              <a:rPr lang="de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E8EAE-B708-A64D-92DE-8B066D6D8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B9A1C-5679-3C4A-BD4D-D533756C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82008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C5794-E51C-E44F-BD39-B670891C6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387F7D-8EFF-134D-A652-32B20C495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EA86F-D744-0649-9377-632EED36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1DA74-3E54-B246-876A-8774A1EF0836}" type="datetime1">
              <a:rPr lang="de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528C6-BB5B-9846-9611-4205D9653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DA48A-A8EC-8B49-80D9-579C506AB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4132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429D-E9C6-4941-84A3-025A1C54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16DB9-3AD0-0F48-B98E-F82CEBD3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3FF0D8-3F20-8E4E-8C17-63BBD4FF68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3801A-4A9F-8945-9876-4BC040698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FDD51-1068-3140-A72E-FE12A01E701B}" type="datetime1">
              <a:rPr lang="de-CH" smtClean="0"/>
              <a:t>26.05.21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C695E-EFDC-2641-B82F-B95528EBB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490A2-1756-1543-A675-53014A1D0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59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994E1-8189-CE49-91BA-E3EE535C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B4FE52-19C2-9942-88EC-9C89F3712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358C2-7123-8348-AFE7-633AA35C8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42E63-E062-5A4F-B0FE-FA1DE724BB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8C5FC7-D4D4-F044-B471-CA17F9CD5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45A07-493E-6D46-BEE1-CEA51CBAE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F12C4-86CE-2C47-9042-5A1490D391FB}" type="datetime1">
              <a:rPr lang="de-CH" smtClean="0"/>
              <a:t>26.05.21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53A66-17E2-E949-8F0D-0A63C3DC3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9E650D-34F6-7E45-96ED-38A2A41C9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38712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72D41-D532-8A46-B47D-6EB1EB04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C67580-6489-A24F-BBB3-9B12AF26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9A2732-AEBC-0940-A764-FECBF4766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85111-CBE8-E343-BEA6-372588B0A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945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05CE19-9C86-F049-94FC-73F0CC418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D6EC7-F6F2-6547-97D0-2AB21FEEE4EF}" type="datetime1">
              <a:rPr lang="de-CH" smtClean="0"/>
              <a:t>26.05.21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ABECF-5730-A248-942F-165F1693A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F6275-C7CE-C446-9D1E-7A558ECD3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1335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39117-A4F9-6049-BA28-161D2F543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F10DE-30FD-D143-8E3A-CD2052EDA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A58F9-AB1E-6C40-A0F6-3328BB39C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4F07D-20FF-2E43-97CC-97B0FA7C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C0281F-AF29-AF48-8B6D-6E8C43754B91}" type="datetime1">
              <a:rPr lang="de-CH" smtClean="0"/>
              <a:t>26.05.21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9E9D3-C1A5-7644-BB50-5FDC160B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794C42-AEEB-0548-B12C-5B1213F15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0478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79CB3-FF5A-D744-89AF-E537C3101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70DBA4-2506-C14D-92A5-866EBDE080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9A896-146E-5F47-8979-58201BDD5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272769-2CEA-B040-B123-FD00C6344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A1B00-F49C-8C48-9562-B3E84E47C33F}" type="datetime1">
              <a:rPr lang="de-CH" smtClean="0"/>
              <a:t>26.05.21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FF1625-BE13-EF45-8507-E157A4B3F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A7A8F2-FF97-CE4F-9D43-3D698B60F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092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ECB6E-715E-1948-92A9-F6E0F8A68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97967-36F7-8B4C-ABD4-B28F0E998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6929E-B57F-E04C-AF90-C27703966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518C9-AC2D-994C-8072-77CE374D72E2}" type="datetime1">
              <a:rPr lang="de-CH" smtClean="0"/>
              <a:t>26.05.21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A108-662E-A24E-AE15-1EC843AE5B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1F3353-6153-F646-8351-2C3EFA3469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F283-363E-9B40-94FF-4F073AEF85C1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5336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A7182-EF34-1F4D-85F4-A18A012EBF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Systems Biology 2021 internship data analysis assignment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3729CA-1A10-EA45-A013-E47A2E39C8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Michelle Meier </a:t>
            </a:r>
          </a:p>
          <a:p>
            <a:r>
              <a:rPr lang="en-CH" dirty="0"/>
              <a:t>MSc Systems Biology, ETH Zurich</a:t>
            </a:r>
          </a:p>
        </p:txBody>
      </p:sp>
    </p:spTree>
    <p:extLst>
      <p:ext uri="{BB962C8B-B14F-4D97-AF65-F5344CB8AC3E}">
        <p14:creationId xmlns:p14="http://schemas.microsoft.com/office/powerpoint/2010/main" val="1903478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A5D44-E78A-764E-B232-D63C8E40E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/>
              <a:t>Over-representation </a:t>
            </a:r>
            <a:r>
              <a:rPr lang="en-CH" dirty="0"/>
              <a:t>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EB280-CCC6-AD4E-B159-FE6F56455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27.05.21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37000-8B5E-D54F-B95B-D36F23D21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10</a:t>
            </a:fld>
            <a:endParaRPr lang="en-CH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DBC225F-AA9A-5F41-B896-A804B3057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41" y="1515925"/>
            <a:ext cx="6261964" cy="4976950"/>
          </a:xfrm>
          <a:prstGeom prst="rect">
            <a:avLst/>
          </a:prstGeom>
        </p:spPr>
      </p:pic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7E746F80-F8DF-CD4B-B7B1-E7E624827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05" y="1599631"/>
            <a:ext cx="5467220" cy="434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40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06E99-8685-E943-9E57-D991A5752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Gene Set Enrichment: Reactome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4D0367-98A1-9649-A818-4EF90FB3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E4FFF-B4F0-F54B-B81B-6DEC457A5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11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69013-8277-524F-A176-3D219DBC1A8A}"/>
              </a:ext>
            </a:extLst>
          </p:cNvPr>
          <p:cNvSpPr txBox="1"/>
          <p:nvPr/>
        </p:nvSpPr>
        <p:spPr>
          <a:xfrm>
            <a:off x="0" y="1660222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pre-ranking: -log10(padj) * log2FC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A742F6D-D928-974B-9E51-9488DD7D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7" y="2063890"/>
            <a:ext cx="6424643" cy="4223788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9E45824-9E42-354D-90C0-2303BEBA2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558" y="2063890"/>
            <a:ext cx="5103901" cy="40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1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B3EB8-39F6-5F45-A44E-542670D02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Gene Set Enrichment: Reactome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F2D2ED-1CAE-0A4F-A905-DE6FD4DC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248330-BD0A-6844-8AA8-B51D74394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12</a:t>
            </a:fld>
            <a:endParaRPr lang="en-CH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02CE75EB-6E63-3D42-96B6-260AC587A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399" y="1498813"/>
            <a:ext cx="6816365" cy="5066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E17B31-8C85-CA46-B8E1-647F3CDB062C}"/>
              </a:ext>
            </a:extLst>
          </p:cNvPr>
          <p:cNvSpPr txBox="1"/>
          <p:nvPr/>
        </p:nvSpPr>
        <p:spPr>
          <a:xfrm>
            <a:off x="0" y="1321356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pre-ranking: -log10(padj) * log2FC</a:t>
            </a:r>
          </a:p>
        </p:txBody>
      </p:sp>
    </p:spTree>
    <p:extLst>
      <p:ext uri="{BB962C8B-B14F-4D97-AF65-F5344CB8AC3E}">
        <p14:creationId xmlns:p14="http://schemas.microsoft.com/office/powerpoint/2010/main" val="3185308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0B5F-F5B1-E045-A4FD-F02E9D80C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Gene Set Enrichment: Reactome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A8AF57-95D6-B04F-8A34-809C52A83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087FE-042A-2341-B9C7-89FAE17E6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13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73A080-B19A-AD4F-8FBC-263F168359FE}"/>
              </a:ext>
            </a:extLst>
          </p:cNvPr>
          <p:cNvSpPr txBox="1"/>
          <p:nvPr/>
        </p:nvSpPr>
        <p:spPr>
          <a:xfrm>
            <a:off x="0" y="1660222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pre-ranking: -log10(padj)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8AC936E-6B16-724C-8FDF-0428B9562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0" y="2029554"/>
            <a:ext cx="5821004" cy="4326796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2B7EF062-139C-A34B-A71F-19208EEB9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37" y="2029554"/>
            <a:ext cx="5639841" cy="419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78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7503-ECEA-CB4C-822E-4AFCA490B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Gene Set Enrichment: Reactome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DC8719-7FED-4547-8C11-288153457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423F6-0940-0F42-9664-42B50F63C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14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329AB1-823E-5744-BBAC-391B626E1F8E}"/>
              </a:ext>
            </a:extLst>
          </p:cNvPr>
          <p:cNvSpPr txBox="1"/>
          <p:nvPr/>
        </p:nvSpPr>
        <p:spPr>
          <a:xfrm>
            <a:off x="0" y="1660222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pre-ranking: -log10(padj)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AE28F70-A8D1-284F-98FA-9056AB53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829" y="1725536"/>
            <a:ext cx="6555084" cy="487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002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03A072-BFBC-AC4C-BA42-B28D65CA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D6EC7-F6F2-6547-97D0-2AB21FEEE4EF}" type="datetime1">
              <a:rPr lang="de-CH" smtClean="0"/>
              <a:t>26.05.21</a:t>
            </a:fld>
            <a:endParaRPr lang="en-CH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3E200F-B176-804A-9D2C-B67E7A2E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15</a:t>
            </a:fld>
            <a:endParaRPr lang="en-CH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109FD2-BD50-004A-962C-96E0427336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H" dirty="0"/>
              <a:t>Tissue Enrichment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25A812C-0FC1-3243-A19E-F45C12780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77" y="1272169"/>
            <a:ext cx="6396882" cy="50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94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9906-6366-9149-974D-7DCC6D7A7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Workflow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5AC02-BBB3-A542-9CDE-DBDFBF0D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71727-9328-584B-AE4B-A077B13D3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2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CC5213-FB1F-044E-B34A-3CE2AB62459B}"/>
              </a:ext>
            </a:extLst>
          </p:cNvPr>
          <p:cNvSpPr txBox="1"/>
          <p:nvPr/>
        </p:nvSpPr>
        <p:spPr>
          <a:xfrm>
            <a:off x="1001027" y="1690688"/>
            <a:ext cx="2752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get all info </a:t>
            </a:r>
            <a:r>
              <a:rPr lang="en-GB" dirty="0"/>
              <a:t>I</a:t>
            </a:r>
            <a:r>
              <a:rPr lang="en-CH" dirty="0"/>
              <a:t> need from GEO (research and meta data prep)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09E2C8-F876-324D-B306-F2FFBCFDCFAD}"/>
              </a:ext>
            </a:extLst>
          </p:cNvPr>
          <p:cNvSpPr txBox="1"/>
          <p:nvPr/>
        </p:nvSpPr>
        <p:spPr>
          <a:xfrm>
            <a:off x="1001027" y="3054022"/>
            <a:ext cx="275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normalisation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</a:t>
            </a:r>
            <a:r>
              <a:rPr lang="de-CH" dirty="0" err="1"/>
              <a:t>control</a:t>
            </a:r>
            <a:r>
              <a:rPr lang="de-CH" dirty="0"/>
              <a:t> (</a:t>
            </a:r>
            <a:r>
              <a:rPr lang="de-CH" dirty="0" err="1"/>
              <a:t>edgeR</a:t>
            </a:r>
            <a:r>
              <a:rPr lang="de-CH" dirty="0"/>
              <a:t>)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0E79B8-85C5-2F4A-90EC-33BAF3081374}"/>
              </a:ext>
            </a:extLst>
          </p:cNvPr>
          <p:cNvSpPr txBox="1"/>
          <p:nvPr/>
        </p:nvSpPr>
        <p:spPr>
          <a:xfrm>
            <a:off x="838200" y="4110723"/>
            <a:ext cx="275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: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?  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221F4-EF43-B542-95D4-FAEFB3975A25}"/>
              </a:ext>
            </a:extLst>
          </p:cNvPr>
          <p:cNvSpPr txBox="1"/>
          <p:nvPr/>
        </p:nvSpPr>
        <p:spPr>
          <a:xfrm>
            <a:off x="2915652" y="4910370"/>
            <a:ext cx="275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/>
              <a:t>Overview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: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anything</a:t>
            </a:r>
            <a:r>
              <a:rPr lang="de-CH" dirty="0"/>
              <a:t> </a:t>
            </a:r>
            <a:r>
              <a:rPr lang="de-CH" dirty="0" err="1"/>
              <a:t>interesting</a:t>
            </a:r>
            <a:r>
              <a:rPr lang="de-CH" dirty="0"/>
              <a:t>? 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77502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93F8B-EF32-0249-8004-7476DAA9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Read Normalisation (edgeR)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9ECB6A-3E20-CA44-8AA4-D1CD1C223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EC4E5-C5AA-6848-A248-BEC07CDEE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3</a:t>
            </a:fld>
            <a:endParaRPr lang="en-CH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08BFF5CC-6C48-0F49-A1C6-EDA5B8259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067" y="3133901"/>
            <a:ext cx="4364899" cy="287916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03617CA-2517-2044-B230-22E814C7B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670" y="3133901"/>
            <a:ext cx="4364899" cy="2879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CC271E-937A-C54D-9F92-4E12C2974EBE}"/>
              </a:ext>
            </a:extLst>
          </p:cNvPr>
          <p:cNvSpPr txBox="1"/>
          <p:nvPr/>
        </p:nvSpPr>
        <p:spPr>
          <a:xfrm>
            <a:off x="838200" y="1644138"/>
            <a:ext cx="48204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H" dirty="0"/>
              <a:t>Calculate effective library size (account for library size differences between samples)</a:t>
            </a:r>
          </a:p>
          <a:p>
            <a:pPr marL="342900" indent="-342900">
              <a:buFont typeface="+mj-lt"/>
              <a:buAutoNum type="arabicPeriod"/>
            </a:pPr>
            <a:r>
              <a:rPr lang="en-CH" dirty="0"/>
              <a:t>trimmed mean of </a:t>
            </a:r>
            <a:r>
              <a:rPr lang="en-GB" dirty="0"/>
              <a:t>log2 fold change between the two samples (M-value)</a:t>
            </a:r>
            <a:r>
              <a:rPr lang="en-CH" dirty="0"/>
              <a:t> (TMM)</a:t>
            </a:r>
          </a:p>
        </p:txBody>
      </p:sp>
    </p:spTree>
    <p:extLst>
      <p:ext uri="{BB962C8B-B14F-4D97-AF65-F5344CB8AC3E}">
        <p14:creationId xmlns:p14="http://schemas.microsoft.com/office/powerpoint/2010/main" val="303397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24E9B-61DD-6B49-9809-BA2D882EA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Overview Heatmap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64B029-836E-A145-8165-68FDAE37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C46BBF-028A-E34D-A95D-84BC763C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4</a:t>
            </a:fld>
            <a:endParaRPr lang="en-CH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092119-C82C-F744-A68E-337980E3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368" y="1415861"/>
            <a:ext cx="7042768" cy="544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1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C238-B6A5-6D48-9C48-139021B6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Principle Component Analysis (PCA)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AFECF-91C8-DE40-B449-539AB7B98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B91619-ADEA-8F49-9373-8DBE63A56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5</a:t>
            </a:fld>
            <a:endParaRPr lang="en-CH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263A767-9496-0F4D-94FB-81110B0AF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45" y="2241675"/>
            <a:ext cx="5063614" cy="3348451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D1848F9-CF78-3147-8D9F-F31EF4ACD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5682" y="2241675"/>
            <a:ext cx="5320211" cy="3519242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FF9DBA1-20E0-0B48-AA85-988985432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616" y="2915986"/>
            <a:ext cx="4752393" cy="3142648"/>
          </a:xfrm>
          <a:prstGeom prst="rect">
            <a:avLst/>
          </a:prstGeom>
        </p:spPr>
      </p:pic>
      <p:pic>
        <p:nvPicPr>
          <p:cNvPr id="12" name="Picture 11" descr="A picture containing text, athletic game, sport&#10;&#10;Description automatically generated">
            <a:extLst>
              <a:ext uri="{FF2B5EF4-FFF2-40B4-BE49-F238E27FC236}">
                <a16:creationId xmlns:a16="http://schemas.microsoft.com/office/drawing/2014/main" id="{617F121A-C813-BE42-B414-24E804CED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2684" y="2877302"/>
            <a:ext cx="4751471" cy="314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93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DDE3-EA0D-FC43-8614-1548511B2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PCA: Principal Component 1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EE91AD-A1E2-8444-99F2-BE2FFB36B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88F4A7-C805-E240-A713-2CFA15DCA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6</a:t>
            </a:fld>
            <a:endParaRPr lang="en-CH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640EE71-6E1E-BB49-B235-32D4791B2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95" y="1812987"/>
            <a:ext cx="5356452" cy="354209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10DC3BE-65EE-1C44-8F0A-6D1BFC74A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624163"/>
              </p:ext>
            </p:extLst>
          </p:nvPr>
        </p:nvGraphicFramePr>
        <p:xfrm>
          <a:off x="6626661" y="1853307"/>
          <a:ext cx="4875530" cy="346145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655872">
                  <a:extLst>
                    <a:ext uri="{9D8B030D-6E8A-4147-A177-3AD203B41FA5}">
                      <a16:colId xmlns:a16="http://schemas.microsoft.com/office/drawing/2014/main" val="2741500829"/>
                    </a:ext>
                  </a:extLst>
                </a:gridCol>
                <a:gridCol w="594318">
                  <a:extLst>
                    <a:ext uri="{9D8B030D-6E8A-4147-A177-3AD203B41FA5}">
                      <a16:colId xmlns:a16="http://schemas.microsoft.com/office/drawing/2014/main" val="381787"/>
                    </a:ext>
                  </a:extLst>
                </a:gridCol>
                <a:gridCol w="1273539">
                  <a:extLst>
                    <a:ext uri="{9D8B030D-6E8A-4147-A177-3AD203B41FA5}">
                      <a16:colId xmlns:a16="http://schemas.microsoft.com/office/drawing/2014/main" val="3863650969"/>
                    </a:ext>
                  </a:extLst>
                </a:gridCol>
                <a:gridCol w="2351801">
                  <a:extLst>
                    <a:ext uri="{9D8B030D-6E8A-4147-A177-3AD203B41FA5}">
                      <a16:colId xmlns:a16="http://schemas.microsoft.com/office/drawing/2014/main" val="561617092"/>
                    </a:ext>
                  </a:extLst>
                </a:gridCol>
              </a:tblGrid>
              <a:tr h="236597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Loading</a:t>
                      </a:r>
                      <a:endParaRPr lang="en-GB" sz="12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gene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gene_type</a:t>
                      </a:r>
                      <a:endParaRPr lang="en-GB" sz="12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long name</a:t>
                      </a:r>
                      <a:endParaRPr lang="en-GB" sz="12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894704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-0.1928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AQP8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Aquaporin 8 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0796624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0.1724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REG1A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Regenerating family member 1 alpha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35271925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0.1513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PI3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Peptidase inhibitor 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18418224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0.1490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CHI3L1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Chitinase 3 like 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3559039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0.1474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HMGCS2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3-hydroxy-3-methylglutaryl-CoA synthase 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02945579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0.1364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DUOXA2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Dual oxidase maturation factor 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45797042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-0.1323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DUOX2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Dual oxidase 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71547170"/>
                  </a:ext>
                </a:extLst>
              </a:tr>
              <a:tr h="398689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-0.1312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SLC51A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Solute carrier family 51 alpha subunit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9386056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0.1302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IGHG1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IG_C_gene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Immunoglobulin Heavy Constant Gamma 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64523584"/>
                  </a:ext>
                </a:extLst>
              </a:tr>
              <a:tr h="283386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0.1264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IGHG3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 err="1">
                          <a:effectLst/>
                        </a:rPr>
                        <a:t>IG_C_gene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Immunoglobulin Heavy Constant Gamma 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266293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4372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0F91-86A0-7B49-8B81-38EC2C8C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PCA: Principal Component 2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A0F7CD-1609-9149-85D4-637C626B7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619F8-D36B-2D4D-A7B8-149AC3A4D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7</a:t>
            </a:fld>
            <a:endParaRPr lang="en-CH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85CBC70B-4F0B-2A49-A696-D89D8E7CD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74" y="1500012"/>
            <a:ext cx="4245825" cy="475983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B11C29A-B384-364F-9D77-C4C58F06C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195470"/>
              </p:ext>
            </p:extLst>
          </p:nvPr>
        </p:nvGraphicFramePr>
        <p:xfrm>
          <a:off x="6096000" y="1777315"/>
          <a:ext cx="5674493" cy="28188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05317">
                  <a:extLst>
                    <a:ext uri="{9D8B030D-6E8A-4147-A177-3AD203B41FA5}">
                      <a16:colId xmlns:a16="http://schemas.microsoft.com/office/drawing/2014/main" val="3272160328"/>
                    </a:ext>
                  </a:extLst>
                </a:gridCol>
                <a:gridCol w="639122">
                  <a:extLst>
                    <a:ext uri="{9D8B030D-6E8A-4147-A177-3AD203B41FA5}">
                      <a16:colId xmlns:a16="http://schemas.microsoft.com/office/drawing/2014/main" val="1309831667"/>
                    </a:ext>
                  </a:extLst>
                </a:gridCol>
                <a:gridCol w="1063682">
                  <a:extLst>
                    <a:ext uri="{9D8B030D-6E8A-4147-A177-3AD203B41FA5}">
                      <a16:colId xmlns:a16="http://schemas.microsoft.com/office/drawing/2014/main" val="4132952936"/>
                    </a:ext>
                  </a:extLst>
                </a:gridCol>
                <a:gridCol w="3266372">
                  <a:extLst>
                    <a:ext uri="{9D8B030D-6E8A-4147-A177-3AD203B41FA5}">
                      <a16:colId xmlns:a16="http://schemas.microsoft.com/office/drawing/2014/main" val="3256671528"/>
                    </a:ext>
                  </a:extLst>
                </a:gridCol>
              </a:tblGrid>
              <a:tr h="25626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Loading</a:t>
                      </a:r>
                      <a:endParaRPr lang="en-GB" sz="12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gene</a:t>
                      </a:r>
                      <a:endParaRPr lang="en-GB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gene_type</a:t>
                      </a:r>
                      <a:endParaRPr lang="en-GB" sz="12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long name</a:t>
                      </a:r>
                      <a:endParaRPr lang="en-GB" sz="1200" b="1" i="1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5734849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-0.2285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CD22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H" sz="1200" u="none" strike="noStrike">
                          <a:effectLst/>
                        </a:rPr>
                        <a:t>-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47135684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-0.2101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FCER2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Fc fragment of IgE receptor II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78630120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-0.2074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CR2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Complement C3d receptor 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9147947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-0.2034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CXCL13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C-X-C motif chemokine ligand 13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52849987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-0.1903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MS4A1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Membrane spanning 4-domains A1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46906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-0.1874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FCRL1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Fc receptor like 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4755811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-0.1816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FAM129C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Family with sequence similarity 129 member C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586810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-0.1798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FDCSP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Follicular dendritic cell secreted protein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0202733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-0.1780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PAX5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protein_coding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Paired box 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8213274"/>
                  </a:ext>
                </a:extLst>
              </a:tr>
              <a:tr h="256260">
                <a:tc>
                  <a:txBody>
                    <a:bodyPr/>
                    <a:lstStyle/>
                    <a:p>
                      <a:pPr algn="r" fontAlgn="b"/>
                      <a:r>
                        <a:rPr lang="en-CH" sz="1200" u="none" strike="noStrike">
                          <a:effectLst/>
                        </a:rPr>
                        <a:t>-0.1732</a:t>
                      </a:r>
                      <a:endParaRPr lang="en-CH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IGHD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effectLst/>
                        </a:rPr>
                        <a:t>IG_C_gene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 dirty="0">
                          <a:effectLst/>
                        </a:rPr>
                        <a:t>Immunoglobulin Heavy Constant Delta 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7326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378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B3D32-0380-9445-AB1E-6422E51F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 Analysis</a:t>
            </a:r>
            <a:r>
              <a:rPr lang="en-CH" dirty="0">
                <a:effectLst/>
              </a:rPr>
              <a:t> 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4AA077-664A-7F4A-AB9D-5E63AA022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5F570-6421-CB4E-B0B5-9B9CD432D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8</a:t>
            </a:fld>
            <a:endParaRPr lang="en-CH"/>
          </a:p>
        </p:txBody>
      </p:sp>
      <p:pic>
        <p:nvPicPr>
          <p:cNvPr id="10" name="Picture 9" descr="Chart, pie chart&#10;&#10;Description automatically generated">
            <a:extLst>
              <a:ext uri="{FF2B5EF4-FFF2-40B4-BE49-F238E27FC236}">
                <a16:creationId xmlns:a16="http://schemas.microsoft.com/office/drawing/2014/main" id="{46140651-C693-994E-8F48-078EBE6A0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4" r="17111" b="20998"/>
          <a:stretch/>
        </p:blipFill>
        <p:spPr>
          <a:xfrm>
            <a:off x="1705237" y="4181556"/>
            <a:ext cx="2028275" cy="2174794"/>
          </a:xfrm>
          <a:prstGeom prst="rect">
            <a:avLst/>
          </a:prstGeom>
        </p:spPr>
      </p:pic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12E1AB4C-9980-AC42-89CB-BE72A92D33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6" r="9214" b="23509"/>
          <a:stretch/>
        </p:blipFill>
        <p:spPr>
          <a:xfrm>
            <a:off x="6354672" y="4181556"/>
            <a:ext cx="2749418" cy="2174794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AF035693-FDEB-DE43-A6C8-0DFBC1562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46" y="1527059"/>
            <a:ext cx="3849058" cy="2698432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7EE44C9B-1490-534D-9BF7-67351AFC3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852" y="1515012"/>
            <a:ext cx="3849058" cy="269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2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53EDF-C2AF-6C44-AC1B-34E512308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Gene Expression Analysis</a:t>
            </a:r>
            <a:r>
              <a:rPr lang="en-CH" dirty="0">
                <a:effectLst/>
              </a:rPr>
              <a:t> </a:t>
            </a:r>
            <a:endParaRPr lang="en-CH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6DDC36-A138-C24F-8C7A-7655EB8A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0BD5A-818B-A843-B4D7-9F7763665EF5}" type="datetime1">
              <a:rPr lang="de-CH" smtClean="0"/>
              <a:t>26.05.21</a:t>
            </a:fld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58B98-2ACC-D046-9E6B-283296C1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F283-363E-9B40-94FF-4F073AEF85C1}" type="slidenum">
              <a:rPr lang="en-CH" smtClean="0"/>
              <a:t>9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5F08B-29B3-7948-BC0B-B249CCE6340F}"/>
              </a:ext>
            </a:extLst>
          </p:cNvPr>
          <p:cNvSpPr txBox="1"/>
          <p:nvPr/>
        </p:nvSpPr>
        <p:spPr>
          <a:xfrm>
            <a:off x="6581731" y="1757881"/>
            <a:ext cx="304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FDR &gt; 0.05, |log2FC| &gt; 1.5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9F43B4-604D-DA42-BB52-2AB013585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426" y="2219679"/>
            <a:ext cx="5027403" cy="3884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EF3C71-2D80-904E-92FF-88FAE9BE2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71" y="2219680"/>
            <a:ext cx="5027404" cy="38848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4F0758-8094-D94C-8DB1-C9C4E8F852EA}"/>
              </a:ext>
            </a:extLst>
          </p:cNvPr>
          <p:cNvSpPr txBox="1"/>
          <p:nvPr/>
        </p:nvSpPr>
        <p:spPr>
          <a:xfrm>
            <a:off x="1045766" y="1770518"/>
            <a:ext cx="3043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FDR &gt; 0.05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8FD72832-7BA5-7D48-BC90-C7E7F70029BB}"/>
              </a:ext>
            </a:extLst>
          </p:cNvPr>
          <p:cNvSpPr/>
          <p:nvPr/>
        </p:nvSpPr>
        <p:spPr>
          <a:xfrm rot="10800000">
            <a:off x="4639375" y="4710326"/>
            <a:ext cx="375385" cy="1732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9822BE5-135B-3745-AC45-324115DC4406}"/>
              </a:ext>
            </a:extLst>
          </p:cNvPr>
          <p:cNvSpPr/>
          <p:nvPr/>
        </p:nvSpPr>
        <p:spPr>
          <a:xfrm rot="10800000">
            <a:off x="4639375" y="4075457"/>
            <a:ext cx="375385" cy="1732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1F2AA31-9E5E-154B-8690-F4509208E8E6}"/>
              </a:ext>
            </a:extLst>
          </p:cNvPr>
          <p:cNvSpPr/>
          <p:nvPr/>
        </p:nvSpPr>
        <p:spPr>
          <a:xfrm rot="10800000">
            <a:off x="4639375" y="3440588"/>
            <a:ext cx="375385" cy="1732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1ED2EB5A-613A-9840-AD25-00FDEAB7CE45}"/>
              </a:ext>
            </a:extLst>
          </p:cNvPr>
          <p:cNvSpPr/>
          <p:nvPr/>
        </p:nvSpPr>
        <p:spPr>
          <a:xfrm>
            <a:off x="252053" y="5353614"/>
            <a:ext cx="375385" cy="17325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15246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519</Words>
  <Application>Microsoft Macintosh PowerPoint</Application>
  <PresentationFormat>Widescreen</PresentationFormat>
  <Paragraphs>159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Systems Biology 2021 internship data analysis assignment</vt:lpstr>
      <vt:lpstr>Workflow</vt:lpstr>
      <vt:lpstr>Read Normalisation (edgeR)</vt:lpstr>
      <vt:lpstr>Overview Heatmap</vt:lpstr>
      <vt:lpstr>Principle Component Analysis (PCA)</vt:lpstr>
      <vt:lpstr>PCA: Principal Component 1</vt:lpstr>
      <vt:lpstr>PCA: Principal Component 2</vt:lpstr>
      <vt:lpstr>Differential Gene Expression Analysis </vt:lpstr>
      <vt:lpstr>Differential Gene Expression Analysis </vt:lpstr>
      <vt:lpstr>Over-representation Analysis</vt:lpstr>
      <vt:lpstr>Gene Set Enrichment: Reactome</vt:lpstr>
      <vt:lpstr>Gene Set Enrichment: Reactome</vt:lpstr>
      <vt:lpstr>Gene Set Enrichment: Reactome</vt:lpstr>
      <vt:lpstr>Gene Set Enrichment: Reactome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Systems Biology 2021 internship data analysis assignment</dc:title>
  <dc:creator>32d41udegy@idethz.onmicrosoft.com</dc:creator>
  <cp:lastModifiedBy>32d41udegy@idethz.onmicrosoft.com</cp:lastModifiedBy>
  <cp:revision>12</cp:revision>
  <dcterms:created xsi:type="dcterms:W3CDTF">2021-05-26T16:14:41Z</dcterms:created>
  <dcterms:modified xsi:type="dcterms:W3CDTF">2021-05-27T05:55:19Z</dcterms:modified>
</cp:coreProperties>
</file>